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7" r:id="rId2"/>
    <p:sldId id="275" r:id="rId3"/>
    <p:sldId id="336" r:id="rId4"/>
    <p:sldId id="357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8" r:id="rId14"/>
    <p:sldId id="353" r:id="rId15"/>
    <p:sldId id="354" r:id="rId16"/>
    <p:sldId id="355" r:id="rId17"/>
    <p:sldId id="359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1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-2848" y="-1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8196A-F1BD-4B7C-9934-35512C45C3AC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AC16-D5F4-4324-A64C-7B6BCD056CCC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28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8006c1f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88006c1f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588006c1f0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6FC62F-6F25-2840-AE32-2600D82565EF}" type="slidenum">
              <a:rPr lang="es-ES" sz="1200"/>
              <a:pPr/>
              <a:t>18</a:t>
            </a:fld>
            <a:endParaRPr lang="es-E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7FAE2A-5CD9-5E4C-BACE-D39688B3B23E}" type="slidenum">
              <a:rPr lang="es-ES" sz="1200"/>
              <a:pPr/>
              <a:t>19</a:t>
            </a:fld>
            <a:endParaRPr 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150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B53C98-6F95-8E4B-8638-04AE54CD428A}" type="slidenum">
              <a:rPr lang="es-ES" sz="1200"/>
              <a:pPr/>
              <a:t>20</a:t>
            </a:fld>
            <a:endParaRPr 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355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638581-99B1-6F41-BF8B-FE16C5582C42}" type="slidenum">
              <a:rPr lang="es-ES" sz="1200"/>
              <a:pPr/>
              <a:t>21</a:t>
            </a:fld>
            <a:endParaRPr lang="es-E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501650" y="4683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56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3EDF0A-702C-3146-8068-0A5018A1791E}" type="slidenum">
              <a:rPr lang="es-ES" sz="1200"/>
              <a:pPr/>
              <a:t>22</a:t>
            </a:fld>
            <a:endParaRPr lang="es-E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765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1FCABD-8577-BD43-B7E5-B1BF40A7BC7B}" type="slidenum">
              <a:rPr lang="es-ES" sz="1200"/>
              <a:pPr/>
              <a:t>23</a:t>
            </a:fld>
            <a:endParaRPr lang="es-E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969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75A9C8-91CF-414C-A03A-E073125679F8}" type="slidenum">
              <a:rPr lang="es-ES" sz="1200"/>
              <a:pPr/>
              <a:t>24</a:t>
            </a:fld>
            <a:endParaRPr lang="es-E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6875" y="69373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3174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F831C3-A5B7-2544-901F-B9F45BF20161}" type="slidenum">
              <a:rPr lang="es-ES" sz="1200"/>
              <a:pPr/>
              <a:t>25</a:t>
            </a:fld>
            <a:endParaRPr lang="es-E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3379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0C1FD6-2271-8243-A194-7BD30B205FFF}" type="slidenum">
              <a:rPr lang="es-ES" sz="1200"/>
              <a:pPr/>
              <a:t>26</a:t>
            </a:fld>
            <a:endParaRPr 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8006c1f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8006c1f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588006c1f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88006c1f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88006c1f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588006c1f0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59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56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827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6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034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8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148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00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056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617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492CCD-6D2F-4A67-A0D7-5D8381DA278A}" type="datetimeFigureOut">
              <a:rPr lang="es-MX" smtClean="0"/>
              <a:t>17/05/20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0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imgres?imgurl=https://d2yoo3qu6vrk5d.cloudfront.net/images/20190305133438/gettyimages-1128372377-420x278.jpg&amp;imgrefurl=https://www.pulzo.com/deportes/video-rodillazo-cara-que-dieron-nicolas-vikonis-PP654910&amp;tbnid=el4WuTCOn-TCjM&amp;vet=12ahUKEwinh5KG1aTpAhWHa6wKHel9CvIQMygHegUIARDiAQ..i&amp;docid=D1FMFGGjxSPmxM&amp;w=420&amp;h=278&amp;q=Nicolas%20Vikonis&amp;hl=es-419&amp;ved=2ahUKEwinh5KG1aTpAhWHa6wKHel9CvIQMygHegUIARDiAQ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041E3C-435C-498E-875F-01CDC20FC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57" y="2646583"/>
            <a:ext cx="9933241" cy="171063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800" b="1" dirty="0" smtClean="0">
                <a:solidFill>
                  <a:srgbClr val="000090"/>
                </a:solidFill>
              </a:rPr>
              <a:t>Superando obstáculos en la Intervención </a:t>
            </a:r>
            <a:r>
              <a:rPr lang="es-MX" sz="5800" b="1" dirty="0">
                <a:solidFill>
                  <a:srgbClr val="000090"/>
                </a:solidFill>
              </a:rPr>
              <a:t>Psicológica </a:t>
            </a:r>
            <a:r>
              <a:rPr lang="es-MX" sz="5800" b="1" dirty="0" smtClean="0">
                <a:solidFill>
                  <a:srgbClr val="000090"/>
                </a:solidFill>
              </a:rPr>
              <a:t>dentro de un equipo profesional en </a:t>
            </a:r>
            <a:r>
              <a:rPr lang="es-MX" sz="5800" b="1" dirty="0">
                <a:solidFill>
                  <a:srgbClr val="000090"/>
                </a:solidFill>
              </a:rPr>
              <a:t>el </a:t>
            </a:r>
            <a:r>
              <a:rPr lang="es-MX" sz="5800" b="1" dirty="0" smtClean="0">
                <a:solidFill>
                  <a:srgbClr val="000090"/>
                </a:solidFill>
              </a:rPr>
              <a:t/>
            </a:r>
            <a:br>
              <a:rPr lang="es-MX" sz="5800" b="1" dirty="0" smtClean="0">
                <a:solidFill>
                  <a:srgbClr val="000090"/>
                </a:solidFill>
              </a:rPr>
            </a:br>
            <a:r>
              <a:rPr lang="es-MX" sz="5800" b="1" dirty="0" smtClean="0">
                <a:solidFill>
                  <a:srgbClr val="000090"/>
                </a:solidFill>
              </a:rPr>
              <a:t>Futbol Mexicano.</a:t>
            </a:r>
            <a:endParaRPr lang="es-MX" sz="5800" b="1" dirty="0">
              <a:solidFill>
                <a:srgbClr val="00009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0A85FA6-BD44-4E40-AF72-C1D9A9828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337" y="4856029"/>
            <a:ext cx="9144000" cy="820653"/>
          </a:xfrm>
        </p:spPr>
        <p:txBody>
          <a:bodyPr>
            <a:noAutofit/>
          </a:bodyPr>
          <a:lstStyle/>
          <a:p>
            <a:pPr algn="ctr"/>
            <a:r>
              <a:rPr lang="es-MX" sz="4000" cap="none" dirty="0"/>
              <a:t>Dra. Claudia Alicia Rivas </a:t>
            </a:r>
            <a:r>
              <a:rPr lang="es-MX" sz="4000" cap="none" dirty="0" smtClean="0"/>
              <a:t>Garza</a:t>
            </a:r>
            <a:endParaRPr lang="es-MX" sz="4000" cap="none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0298705-66A1-42CB-808F-9B3FAC9640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1934" y="169788"/>
            <a:ext cx="1469351" cy="147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No hay texto alternativo automático disponible.">
            <a:extLst>
              <a:ext uri="{FF2B5EF4-FFF2-40B4-BE49-F238E27FC236}">
                <a16:creationId xmlns="" xmlns:a16="http://schemas.microsoft.com/office/drawing/2014/main" id="{224EAC1E-6A40-4660-B8D8-6408BC996AF0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033127" y="180284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7" descr="logott">
            <a:extLst>
              <a:ext uri="{FF2B5EF4-FFF2-40B4-BE49-F238E27FC236}">
                <a16:creationId xmlns="" xmlns:a16="http://schemas.microsoft.com/office/drawing/2014/main" id="{43D58501-F1C6-4838-B792-13CEBE9B23F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6123" y="23276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="" xmlns:a16="http://schemas.microsoft.com/office/drawing/2014/main" id="{62E194CB-8908-445B-81B2-708F8C87B9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232765"/>
            <a:ext cx="5600624" cy="720000"/>
          </a:xfrm>
          <a:prstGeom prst="rect">
            <a:avLst/>
          </a:prstGeom>
        </p:spPr>
      </p:pic>
      <p:pic>
        <p:nvPicPr>
          <p:cNvPr id="7" name="Imagen 6" descr="images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81" y="3472201"/>
            <a:ext cx="1880162" cy="27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4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507877" y="474971"/>
            <a:ext cx="1076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s-MX" dirty="0">
                <a:latin typeface="Dancing Script"/>
                <a:ea typeface="Dancing Script"/>
                <a:cs typeface="Dancing Script"/>
                <a:sym typeface="Dancing Script"/>
              </a:rPr>
              <a:t>Individuales</a:t>
            </a:r>
            <a:endParaRPr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331298" y="2145244"/>
            <a:ext cx="5349773" cy="471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dirty="0">
                <a:latin typeface="Oswald"/>
                <a:ea typeface="Oswald"/>
                <a:cs typeface="Oswald"/>
                <a:sym typeface="Oswald"/>
              </a:rPr>
              <a:t>Intervención con los 31 jugadores del plantel. 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dirty="0">
                <a:latin typeface="Oswald"/>
                <a:ea typeface="Oswald"/>
                <a:cs typeface="Oswald"/>
                <a:sym typeface="Oswald"/>
              </a:rPr>
              <a:t>La actitud y disposición de los jugadores </a:t>
            </a:r>
            <a:r>
              <a:rPr lang="es-MX" dirty="0" smtClean="0">
                <a:latin typeface="Oswald"/>
                <a:ea typeface="Oswald"/>
                <a:cs typeface="Oswald"/>
                <a:sym typeface="Oswald"/>
              </a:rPr>
              <a:t>ha sido variable, influencia y efecto CT. Confianza/Desconfianza/Confianza.</a:t>
            </a: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Char char="•"/>
            </a:pPr>
            <a:endParaRPr lang="es-MX" dirty="0" smtClean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sz="2600" dirty="0" smtClean="0">
                <a:latin typeface="Oswald"/>
                <a:ea typeface="Oswald"/>
                <a:cs typeface="Oswald"/>
                <a:sym typeface="Oswald"/>
              </a:rPr>
              <a:t>Cooperación- aislamiento-cooperación</a:t>
            </a:r>
            <a:endParaRPr sz="26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4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633" y="5357096"/>
            <a:ext cx="959304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48" y="1707223"/>
            <a:ext cx="5933936" cy="33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4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443955" y="762011"/>
            <a:ext cx="10769600" cy="51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480"/>
              </a:spcBef>
              <a:spcAft>
                <a:spcPts val="0"/>
              </a:spcAft>
              <a:buSzPts val="2600"/>
              <a:buFont typeface="Oswald"/>
              <a:buChar char="•"/>
            </a:pPr>
            <a:r>
              <a:rPr lang="es-MX" sz="2600" dirty="0">
                <a:latin typeface="Oswald"/>
                <a:ea typeface="Oswald"/>
                <a:cs typeface="Oswald"/>
                <a:sym typeface="Oswald"/>
              </a:rPr>
              <a:t>De acuerdo a los objetivos individuales y de equipo se trabajo principalmente:</a:t>
            </a:r>
            <a:endParaRPr sz="26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41300" algn="l" rtl="0">
              <a:spcBef>
                <a:spcPts val="480"/>
              </a:spcBef>
              <a:spcAft>
                <a:spcPts val="0"/>
              </a:spcAft>
              <a:buSzPts val="2600"/>
              <a:buFont typeface="Oswald"/>
              <a:buChar char="•"/>
            </a:pPr>
            <a:endParaRPr sz="2600" dirty="0">
              <a:latin typeface="Oswald"/>
              <a:ea typeface="Oswald"/>
              <a:cs typeface="Oswald"/>
              <a:sym typeface="Oswald"/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600" dirty="0">
                <a:latin typeface="Oswald"/>
                <a:ea typeface="Oswald"/>
                <a:cs typeface="Oswald"/>
                <a:sym typeface="Oswald"/>
              </a:rPr>
              <a:t>1. Establecimiento de objetivos, autocontrol emocional, autodiálogo y visualización.</a:t>
            </a:r>
            <a:endParaRPr sz="2600" dirty="0">
              <a:latin typeface="Oswald"/>
              <a:ea typeface="Oswald"/>
              <a:cs typeface="Oswald"/>
              <a:sym typeface="Oswald"/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dirty="0">
              <a:latin typeface="Oswald"/>
              <a:ea typeface="Oswald"/>
              <a:cs typeface="Oswald"/>
              <a:sym typeface="Oswald"/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600" dirty="0">
                <a:latin typeface="Oswald"/>
                <a:ea typeface="Oswald"/>
                <a:cs typeface="Oswald"/>
                <a:sym typeface="Oswald"/>
              </a:rPr>
              <a:t>2. Resolución de conflictos inter e intrapersonales.</a:t>
            </a:r>
            <a:endParaRPr sz="2600" dirty="0">
              <a:latin typeface="Oswald"/>
              <a:ea typeface="Oswald"/>
              <a:cs typeface="Oswald"/>
              <a:sym typeface="Oswald"/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dirty="0">
              <a:latin typeface="Oswald"/>
              <a:ea typeface="Oswald"/>
              <a:cs typeface="Oswald"/>
              <a:sym typeface="Oswald"/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600" dirty="0">
                <a:latin typeface="Oswald"/>
                <a:ea typeface="Oswald"/>
                <a:cs typeface="Oswald"/>
                <a:sym typeface="Oswald"/>
              </a:rPr>
              <a:t>3. Resolución de crisis emocional: lesiones, problemas familiares o un mal rendimiento deportivo</a:t>
            </a:r>
            <a:r>
              <a:rPr lang="es-MX" sz="2600" dirty="0" smtClean="0"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s-MX" sz="2600" dirty="0">
              <a:latin typeface="Oswald"/>
              <a:ea typeface="Oswald"/>
              <a:cs typeface="Oswald"/>
              <a:sym typeface="Oswald"/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600" dirty="0" smtClean="0">
                <a:latin typeface="Oswald"/>
                <a:ea typeface="Oswald"/>
                <a:cs typeface="Oswald"/>
                <a:sym typeface="Oswald"/>
              </a:rPr>
              <a:t>4 Adaptación nuevo CT.</a:t>
            </a:r>
            <a:endParaRPr dirty="0"/>
          </a:p>
        </p:txBody>
      </p:sp>
      <p:sp>
        <p:nvSpPr>
          <p:cNvPr id="116" name="Google Shape;116;p15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6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633" y="5357096"/>
            <a:ext cx="959304" cy="83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60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318955" y="44624"/>
            <a:ext cx="1076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s-MX" dirty="0">
                <a:latin typeface="Dancing Script"/>
                <a:ea typeface="Dancing Script"/>
                <a:cs typeface="Dancing Script"/>
                <a:sym typeface="Dancing Script"/>
              </a:rPr>
              <a:t> Logros</a:t>
            </a:r>
            <a:endParaRPr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31363" y="1674459"/>
            <a:ext cx="10769600" cy="4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81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MX" sz="3000" dirty="0" smtClean="0">
                <a:latin typeface="Oswald"/>
                <a:ea typeface="Oswald"/>
                <a:cs typeface="Oswald"/>
                <a:sym typeface="Oswald"/>
              </a:rPr>
              <a:t>Recuperación de la confianza, rivalidad y volver a competir.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781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MX" sz="3000" dirty="0">
                <a:latin typeface="Oswald"/>
                <a:ea typeface="Oswald"/>
                <a:cs typeface="Oswald"/>
                <a:sym typeface="Oswald"/>
              </a:rPr>
              <a:t>Mejoró nuestra retención de balón, recuperación del mismo y juego colectivo, según reporte del área de inteligencia futbolística</a:t>
            </a:r>
            <a:r>
              <a:rPr lang="es-MX" sz="3000" dirty="0" smtClean="0"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342900" lvl="0" indent="-2781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endParaRPr lang="es-MX"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781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MX" sz="3000" dirty="0" smtClean="0">
                <a:latin typeface="Oswald"/>
                <a:ea typeface="Oswald"/>
                <a:cs typeface="Oswald"/>
                <a:sym typeface="Oswald"/>
              </a:rPr>
              <a:t>Debut de  elementos de Fuerzas Básicas, Selección nacional menor y jugar un partido con 3 menores de 20 años.</a:t>
            </a:r>
          </a:p>
          <a:p>
            <a:pPr marL="342900" lvl="0" indent="-2781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/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/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/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23/05/19s</a:t>
            </a:r>
            <a:endParaRPr/>
          </a:p>
        </p:txBody>
      </p:sp>
      <p:sp>
        <p:nvSpPr>
          <p:cNvPr id="125" name="Google Shape;125;p16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633" y="5357096"/>
            <a:ext cx="959304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10" y="4987560"/>
            <a:ext cx="3582288" cy="16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308460" y="548445"/>
            <a:ext cx="1076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s-MX" dirty="0">
                <a:latin typeface="Dancing Script"/>
                <a:ea typeface="Dancing Script"/>
                <a:cs typeface="Dancing Script"/>
                <a:sym typeface="Dancing Script"/>
              </a:rPr>
              <a:t> Logros</a:t>
            </a:r>
            <a:endParaRPr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31363" y="2317849"/>
            <a:ext cx="5365430" cy="4182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81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ES_tradnl" sz="3000" dirty="0" smtClean="0">
                <a:latin typeface="Oswald"/>
                <a:ea typeface="Oswald"/>
                <a:cs typeface="Oswald"/>
                <a:sym typeface="Oswald"/>
              </a:rPr>
              <a:t>10º. lugar en la tabla</a:t>
            </a:r>
            <a:r>
              <a:rPr lang="mr-IN" sz="3000" dirty="0" smtClean="0">
                <a:latin typeface="Oswald"/>
                <a:ea typeface="Oswald"/>
                <a:cs typeface="Oswald"/>
                <a:sym typeface="Oswald"/>
              </a:rPr>
              <a:t>…</a:t>
            </a:r>
            <a:r>
              <a:rPr lang="es-ES_tradnl" sz="3000" dirty="0" smtClean="0">
                <a:latin typeface="Oswald"/>
                <a:ea typeface="Oswald"/>
                <a:cs typeface="Oswald"/>
                <a:sym typeface="Oswald"/>
              </a:rPr>
              <a:t> empatados 5 equipos, en el 6º lugar.</a:t>
            </a:r>
          </a:p>
          <a:p>
            <a:pPr marL="342900" lvl="0" indent="-2781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endParaRPr lang="es-ES_tradnl"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781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ES_tradnl" sz="3000" dirty="0" smtClean="0">
                <a:latin typeface="Oswald"/>
                <a:ea typeface="Oswald"/>
                <a:cs typeface="Oswald"/>
                <a:sym typeface="Oswald"/>
              </a:rPr>
              <a:t>Equipo menos goleado.</a:t>
            </a:r>
          </a:p>
          <a:p>
            <a:pPr marL="342900" lvl="0" indent="-2781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endParaRPr lang="es-ES_tradnl"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indent="-27813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ES_tradnl" sz="3000" dirty="0" smtClean="0">
                <a:latin typeface="Oswald"/>
                <a:ea typeface="Oswald"/>
                <a:cs typeface="Oswald"/>
                <a:sym typeface="Oswald"/>
              </a:rPr>
              <a:t>Adaptación de la defensa, venciendo dos aspectos, velocidad y edad.</a:t>
            </a:r>
          </a:p>
          <a:p>
            <a:pPr marL="0" indent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lang="es-ES" sz="3200" dirty="0">
              <a:hlinkClick r:id="rId3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/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/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/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23/05/19s</a:t>
            </a:r>
            <a:endParaRPr/>
          </a:p>
        </p:txBody>
      </p:sp>
      <p:sp>
        <p:nvSpPr>
          <p:cNvPr id="125" name="Google Shape;125;p16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3633" y="5357096"/>
            <a:ext cx="959304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gettyimages-1128372377-420x27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50" y="2145244"/>
            <a:ext cx="5464785" cy="36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3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157791" y="2194559"/>
            <a:ext cx="10769600" cy="38899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00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sz="2400" dirty="0">
                <a:latin typeface="Oswald"/>
                <a:ea typeface="Oswald"/>
                <a:cs typeface="Oswald"/>
                <a:sym typeface="Oswald"/>
              </a:rPr>
              <a:t>Integración al 100% con todas las áreas.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sz="2400" dirty="0">
                <a:latin typeface="Oswald"/>
                <a:ea typeface="Oswald"/>
                <a:cs typeface="Oswald"/>
                <a:sym typeface="Oswald"/>
              </a:rPr>
              <a:t>Establecimiento de confianza cancha e incluso en el vestidor a petición del CT, lo que permitió una intervención inmediata y más eficaz</a:t>
            </a:r>
            <a:r>
              <a:rPr lang="es-MX" sz="2400" dirty="0" smtClean="0">
                <a:latin typeface="Oswald"/>
                <a:ea typeface="Oswald"/>
                <a:cs typeface="Oswald"/>
                <a:sym typeface="Oswald"/>
              </a:rPr>
              <a:t>. 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8762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endParaRPr sz="2400" dirty="0" smtClean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400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sz="2400" dirty="0" smtClean="0">
                <a:latin typeface="Oswald"/>
                <a:ea typeface="Oswald"/>
                <a:cs typeface="Oswald"/>
                <a:sym typeface="Oswald"/>
              </a:rPr>
              <a:t>Credibilidad</a:t>
            </a:r>
            <a:r>
              <a:rPr lang="es-MX" sz="2400" dirty="0"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s-MX" sz="2400" dirty="0" smtClean="0">
                <a:latin typeface="Oswald"/>
                <a:ea typeface="Oswald"/>
                <a:cs typeface="Oswald"/>
                <a:sym typeface="Oswald"/>
              </a:rPr>
              <a:t>A pesar de los resultados, se continuo el trabajo psicológico a mediano plazo concentrados en objetivos de ejecución. Apoyo de la directiva</a:t>
            </a:r>
            <a:endParaRPr sz="2400" dirty="0"/>
          </a:p>
        </p:txBody>
      </p:sp>
      <p:sp>
        <p:nvSpPr>
          <p:cNvPr id="133" name="Google Shape;133;p17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6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633" y="5357096"/>
            <a:ext cx="959304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t="8155"/>
          <a:stretch/>
        </p:blipFill>
        <p:spPr>
          <a:xfrm>
            <a:off x="5955738" y="104466"/>
            <a:ext cx="6094796" cy="19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780791" y="683245"/>
            <a:ext cx="1909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>
                <a:latin typeface="Dancing Script"/>
                <a:ea typeface="Dancing Script"/>
                <a:cs typeface="Dancing Script"/>
                <a:sym typeface="Dancing Script"/>
              </a:rPr>
              <a:t>Logros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85297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Primera División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1759431"/>
            <a:ext cx="5770931" cy="4023360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En la practica</a:t>
            </a:r>
            <a:r>
              <a:rPr lang="mr-IN" sz="2400" dirty="0" smtClean="0"/>
              <a:t>…</a:t>
            </a:r>
            <a:r>
              <a:rPr lang="es-ES_tradnl" sz="2400" dirty="0" smtClean="0"/>
              <a:t>la teoría es otra.</a:t>
            </a:r>
          </a:p>
          <a:p>
            <a:r>
              <a:rPr lang="es-ES_tradnl" sz="2400" dirty="0" smtClean="0"/>
              <a:t>Vivir con la tiranía del resultado.</a:t>
            </a:r>
          </a:p>
          <a:p>
            <a:r>
              <a:rPr lang="es-ES_tradnl" sz="2400" dirty="0" smtClean="0"/>
              <a:t>Lesiones.</a:t>
            </a:r>
          </a:p>
          <a:p>
            <a:r>
              <a:rPr lang="es-ES_tradnl" sz="2400" dirty="0" err="1" smtClean="0"/>
              <a:t>Staff</a:t>
            </a:r>
            <a:r>
              <a:rPr lang="es-ES_tradnl" sz="2400" dirty="0" smtClean="0"/>
              <a:t> y Cuerpo Técnico</a:t>
            </a:r>
            <a:r>
              <a:rPr lang="mr-IN" sz="2400" dirty="0" smtClean="0"/>
              <a:t>…</a:t>
            </a:r>
            <a:r>
              <a:rPr lang="es-ES_tradnl" sz="2400" dirty="0" smtClean="0"/>
              <a:t> coordinar funciones. El equipo dentro del equipo.</a:t>
            </a:r>
          </a:p>
          <a:p>
            <a:r>
              <a:rPr lang="es-ES_tradnl" sz="2400" dirty="0" smtClean="0"/>
              <a:t>No todo lo que brilla es oro.</a:t>
            </a:r>
          </a:p>
          <a:p>
            <a:r>
              <a:rPr lang="es-ES_tradnl" sz="2400" dirty="0" err="1" smtClean="0"/>
              <a:t>Resiliencia</a:t>
            </a:r>
            <a:r>
              <a:rPr lang="es-ES_tradnl" sz="2400" dirty="0" smtClean="0"/>
              <a:t> de parte del PD.</a:t>
            </a:r>
          </a:p>
          <a:p>
            <a:r>
              <a:rPr lang="es-ES_tradnl" sz="2400" dirty="0" smtClean="0"/>
              <a:t>Lo que le pedimos a los jugadores, ¿estamos dispuesto a hacerlo?</a:t>
            </a:r>
          </a:p>
          <a:p>
            <a:r>
              <a:rPr lang="es-ES_tradnl" sz="2400" dirty="0" smtClean="0"/>
              <a:t>Consciencia de la importancia personal.</a:t>
            </a:r>
          </a:p>
          <a:p>
            <a:pPr marL="76200" indent="0">
              <a:buNone/>
            </a:pPr>
            <a:endParaRPr lang="es-ES_tradnl" sz="2400" dirty="0" smtClean="0"/>
          </a:p>
          <a:p>
            <a:endParaRPr lang="es-ES_tradnl" sz="2400" dirty="0" smtClean="0"/>
          </a:p>
          <a:p>
            <a:pPr marL="76200" indent="0">
              <a:buNone/>
            </a:pPr>
            <a:r>
              <a:rPr lang="es-ES_tradnl" sz="2400" dirty="0"/>
              <a:t>.</a:t>
            </a:r>
            <a:endParaRPr lang="es-ES_tradnl" sz="2400" dirty="0" smtClean="0"/>
          </a:p>
          <a:p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15</a:t>
            </a:fld>
            <a:endParaRPr lang="tr-TR"/>
          </a:p>
        </p:txBody>
      </p:sp>
      <p:pic>
        <p:nvPicPr>
          <p:cNvPr id="5" name="Imagen 4" descr="Nes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46" y="3014034"/>
            <a:ext cx="3817696" cy="17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5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Primera División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Buffet y elección por parte de la directiva y el CT.</a:t>
            </a:r>
          </a:p>
          <a:p>
            <a:r>
              <a:rPr lang="es-ES" dirty="0" smtClean="0"/>
              <a:t>Ofrecer diagnóstico y qué se puede hacer para mejorar.</a:t>
            </a:r>
          </a:p>
          <a:p>
            <a:r>
              <a:rPr lang="es-ES" dirty="0" smtClean="0"/>
              <a:t>Tolerancia a la frustración (del psicólogo) tiempos reducidos, espacios reducidos y luchar contra el “</a:t>
            </a:r>
            <a:r>
              <a:rPr lang="es-ES" dirty="0" err="1" smtClean="0"/>
              <a:t>respetinaje</a:t>
            </a:r>
            <a:r>
              <a:rPr lang="es-ES" dirty="0" smtClean="0"/>
              <a:t>”.</a:t>
            </a:r>
          </a:p>
          <a:p>
            <a:r>
              <a:rPr lang="es-ES" dirty="0" smtClean="0"/>
              <a:t>ADAPTACIÓN Y FLEXIBILIDAD. Tiempos y espacios.</a:t>
            </a:r>
          </a:p>
          <a:p>
            <a:r>
              <a:rPr lang="es-ES" dirty="0" smtClean="0"/>
              <a:t>Cada intervención es importante pero no se necesita todo el tiempo estar haciendo</a:t>
            </a:r>
            <a:r>
              <a:rPr lang="mr-IN" dirty="0" smtClean="0"/>
              <a:t>…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Comunicación con CT.</a:t>
            </a:r>
          </a:p>
          <a:p>
            <a:r>
              <a:rPr lang="es-ES_tradnl" dirty="0" smtClean="0"/>
              <a:t>Sesiones previas a partido individuales o en parejas.</a:t>
            </a:r>
          </a:p>
          <a:p>
            <a:r>
              <a:rPr lang="es-ES_tradnl" dirty="0" err="1" smtClean="0"/>
              <a:t>Buceta</a:t>
            </a:r>
            <a:r>
              <a:rPr lang="es-ES_tradnl" dirty="0" smtClean="0"/>
              <a:t>. Importancia del trabajo individual.</a:t>
            </a:r>
          </a:p>
          <a:p>
            <a:pPr marL="76200" indent="0">
              <a:buNone/>
            </a:pPr>
            <a:endParaRPr lang="es-ES_tradnl" dirty="0" smtClean="0"/>
          </a:p>
          <a:p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9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reto del Virus</a:t>
            </a:r>
            <a:endParaRPr lang="es-ES" dirty="0"/>
          </a:p>
        </p:txBody>
      </p:sp>
      <p:pic>
        <p:nvPicPr>
          <p:cNvPr id="6" name="Marcador de contenido 5" descr="imag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0" b="19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40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Factor Sorpresa</a:t>
            </a:r>
            <a:endParaRPr lang="es-ES" dirty="0">
              <a:cs typeface="+mj-cs"/>
            </a:endParaRPr>
          </a:p>
        </p:txBody>
      </p:sp>
      <p:sp>
        <p:nvSpPr>
          <p:cNvPr id="1638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latin typeface="Century Gothic" charset="0"/>
              </a:rPr>
              <a:t>Nadie esperaba una circunstancia así. Lo inesperado de la epidemia.</a:t>
            </a:r>
          </a:p>
          <a:p>
            <a:endParaRPr lang="es-ES">
              <a:latin typeface="Century Gothic" charset="0"/>
            </a:endParaRPr>
          </a:p>
          <a:p>
            <a:r>
              <a:rPr lang="es-ES">
                <a:latin typeface="Century Gothic" charset="0"/>
              </a:rPr>
              <a:t>Técnicas y estrategias de la Psicología general, clínica y del deporte.</a:t>
            </a:r>
          </a:p>
          <a:p>
            <a:endParaRPr lang="es-ES">
              <a:latin typeface="Century Gothic" charset="0"/>
            </a:endParaRPr>
          </a:p>
          <a:p>
            <a:r>
              <a:rPr lang="es-ES">
                <a:latin typeface="Century Gothic" charset="0"/>
              </a:rPr>
              <a:t>“Siempre nos adaptamos, jamás improvisamos” Tostaô, Folha de Saô Paolo.</a:t>
            </a:r>
          </a:p>
          <a:p>
            <a:endParaRPr lang="es-ES">
              <a:latin typeface="Century Gothic" charset="0"/>
            </a:endParaRPr>
          </a:p>
          <a:p>
            <a:r>
              <a:rPr lang="es-ES">
                <a:latin typeface="Century Gothic" charset="0"/>
              </a:rPr>
              <a:t>Esperar lo inesperado.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67149"/>
            <a:ext cx="2407693" cy="1075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54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Él Deportista</a:t>
            </a:r>
            <a:endParaRPr lang="es-ES" dirty="0">
              <a:cs typeface="+mj-cs"/>
            </a:endParaRPr>
          </a:p>
        </p:txBody>
      </p:sp>
      <p:sp>
        <p:nvSpPr>
          <p:cNvPr id="18434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6436790" cy="4023360"/>
          </a:xfrm>
        </p:spPr>
        <p:txBody>
          <a:bodyPr>
            <a:normAutofit lnSpcReduction="10000"/>
          </a:bodyPr>
          <a:lstStyle/>
          <a:p>
            <a:r>
              <a:rPr lang="es-ES" dirty="0" err="1">
                <a:latin typeface="Century Gothic" charset="0"/>
              </a:rPr>
              <a:t>Resiliente</a:t>
            </a:r>
            <a:r>
              <a:rPr lang="es-ES" dirty="0">
                <a:latin typeface="Century Gothic" charset="0"/>
              </a:rPr>
              <a:t>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Capaz de adaptarse.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Acostumbrado al reto, a la competencia.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BUT</a:t>
            </a:r>
            <a:r>
              <a:rPr lang="mr-IN" dirty="0">
                <a:latin typeface="Mangal" charset="0"/>
              </a:rPr>
              <a:t>…</a:t>
            </a:r>
            <a:r>
              <a:rPr lang="es-ES_tradnl" dirty="0">
                <a:latin typeface="Century Gothic" charset="0"/>
              </a:rPr>
              <a:t> somos chivos libres</a:t>
            </a:r>
            <a:r>
              <a:rPr lang="mr-IN" dirty="0">
                <a:latin typeface="Mangal" charset="0"/>
              </a:rPr>
              <a:t>…</a:t>
            </a:r>
            <a:endParaRPr lang="es-ES_tradnl" dirty="0">
              <a:latin typeface="Century Gothic" charset="0"/>
            </a:endParaRPr>
          </a:p>
          <a:p>
            <a:endParaRPr lang="es-ES_tradnl" dirty="0">
              <a:latin typeface="Century Gothic" charset="0"/>
            </a:endParaRPr>
          </a:p>
          <a:p>
            <a:r>
              <a:rPr lang="es-ES_tradnl" dirty="0">
                <a:latin typeface="Century Gothic" charset="0"/>
              </a:rPr>
              <a:t>Acostumbrados al espacio deportivo, en deportes de conjunto a la “manada”, al movimiento.</a:t>
            </a:r>
            <a:endParaRPr lang="es-ES" dirty="0">
              <a:latin typeface="Century Gothic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4753993" y="539755"/>
            <a:ext cx="2407693" cy="10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G_965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9912" y="1549859"/>
            <a:ext cx="5395986" cy="40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9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2A0047-1BBF-4673-A1A6-4C69D501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1483"/>
            <a:ext cx="10058400" cy="968734"/>
          </a:xfrm>
        </p:spPr>
        <p:txBody>
          <a:bodyPr>
            <a:normAutofit/>
          </a:bodyPr>
          <a:lstStyle/>
          <a:p>
            <a:pPr algn="ctr"/>
            <a:r>
              <a:rPr lang="es-MX" sz="5000" b="1" dirty="0">
                <a:solidFill>
                  <a:schemeClr val="bg2">
                    <a:lumMod val="25000"/>
                  </a:schemeClr>
                </a:solidFill>
              </a:rPr>
              <a:t>Introducción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BE7E4DD-DC82-454C-8618-EF5E76AFBA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72305" y="166505"/>
            <a:ext cx="8783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20 Imagen" descr="No hay texto alternativo automático disponible.">
            <a:extLst>
              <a:ext uri="{FF2B5EF4-FFF2-40B4-BE49-F238E27FC236}">
                <a16:creationId xmlns="" xmlns:a16="http://schemas.microsoft.com/office/drawing/2014/main" id="{CA31BEC6-253E-4FF2-BA4A-689F5E2B0EC3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65637" y="166505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7" descr="logott">
            <a:extLst>
              <a:ext uri="{FF2B5EF4-FFF2-40B4-BE49-F238E27FC236}">
                <a16:creationId xmlns="" xmlns:a16="http://schemas.microsoft.com/office/drawing/2014/main" id="{58DC5595-9293-4E19-AF31-181A7F6D64E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6123" y="16650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 descr="Captura de pantalla de un celular&#10;&#10;Descripción generada automáticamente">
            <a:extLst>
              <a:ext uri="{FF2B5EF4-FFF2-40B4-BE49-F238E27FC236}">
                <a16:creationId xmlns="" xmlns:a16="http://schemas.microsoft.com/office/drawing/2014/main" id="{EC276750-9A84-4620-8ED3-A4A92F099B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166505"/>
            <a:ext cx="5317018" cy="72000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602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s-ES" dirty="0" smtClean="0"/>
              <a:t>La intervención psicológica en un equipo profesional de futbol es una oportunidad para el profesional del área.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r>
              <a:rPr lang="es-ES" dirty="0" smtClean="0"/>
              <a:t>Existen condiciones que hacen al futbol profesional un entorno con circunstancia peculiares que lo convierten en un desafío. Ejemplo, empresarios exitosos que fracasan en el futbol.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r>
              <a:rPr lang="es-ES" dirty="0" smtClean="0"/>
              <a:t>El “glamour” puede confundir al psicólogo “novato”.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r>
              <a:rPr lang="es-ES" dirty="0" smtClean="0"/>
              <a:t>Cuidar el “</a:t>
            </a:r>
            <a:r>
              <a:rPr lang="es-ES" dirty="0" err="1" smtClean="0"/>
              <a:t>respetinaje</a:t>
            </a:r>
            <a:r>
              <a:rPr lang="es-ES" dirty="0" smtClean="0"/>
              <a:t>”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r>
              <a:rPr lang="es-ES" dirty="0" smtClean="0"/>
              <a:t>Ego vs tapete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endParaRPr lang="es-ES" dirty="0" smtClean="0"/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endParaRPr lang="es-ES" dirty="0" smtClean="0"/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568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Situaciones </a:t>
            </a:r>
            <a:r>
              <a:rPr lang="mr-IN" dirty="0" smtClean="0">
                <a:cs typeface="+mj-cs"/>
              </a:rPr>
              <a:t>–</a:t>
            </a:r>
            <a:r>
              <a:rPr lang="es-ES" dirty="0" smtClean="0">
                <a:cs typeface="+mj-cs"/>
              </a:rPr>
              <a:t>Síntomas- </a:t>
            </a:r>
            <a:br>
              <a:rPr lang="es-ES" dirty="0" smtClean="0">
                <a:cs typeface="+mj-cs"/>
              </a:rPr>
            </a:br>
            <a:r>
              <a:rPr lang="es-ES" dirty="0" smtClean="0">
                <a:cs typeface="+mj-cs"/>
              </a:rPr>
              <a:t>en la crisis</a:t>
            </a:r>
            <a:endParaRPr lang="es-ES" dirty="0">
              <a:cs typeface="+mj-cs"/>
            </a:endParaRPr>
          </a:p>
        </p:txBody>
      </p:sp>
      <p:sp>
        <p:nvSpPr>
          <p:cNvPr id="20482" name="Marcador de contenido 2"/>
          <p:cNvSpPr>
            <a:spLocks noGrp="1"/>
          </p:cNvSpPr>
          <p:nvPr>
            <p:ph idx="1"/>
          </p:nvPr>
        </p:nvSpPr>
        <p:spPr>
          <a:xfrm>
            <a:off x="609600" y="1849348"/>
            <a:ext cx="10972800" cy="4487752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Century Gothic" charset="0"/>
              </a:rPr>
              <a:t>Crisis de Ansiedad.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Irritabilidad.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Trastornos de sueño.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“Incomodidad social”: pareja, hijos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Culpa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Depresión</a:t>
            </a:r>
            <a:r>
              <a:rPr lang="mr-IN" dirty="0" smtClean="0">
                <a:latin typeface="Mangal" charset="0"/>
              </a:rPr>
              <a:t>…</a:t>
            </a:r>
            <a:endParaRPr lang="es-ES" dirty="0">
              <a:latin typeface="Century Gothic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79478"/>
            <a:ext cx="2407693" cy="10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G-97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29" y="1923322"/>
            <a:ext cx="5560373" cy="41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Tristeza vs Depresión</a:t>
            </a:r>
            <a:endParaRPr lang="es-ES" dirty="0">
              <a:cs typeface="+mj-cs"/>
            </a:endParaRPr>
          </a:p>
        </p:txBody>
      </p:sp>
      <p:sp>
        <p:nvSpPr>
          <p:cNvPr id="22530" name="Marcador de contenido 2"/>
          <p:cNvSpPr>
            <a:spLocks noGrp="1"/>
          </p:cNvSpPr>
          <p:nvPr>
            <p:ph idx="1"/>
          </p:nvPr>
        </p:nvSpPr>
        <p:spPr>
          <a:xfrm>
            <a:off x="1134426" y="2420939"/>
            <a:ext cx="8668497" cy="3705225"/>
          </a:xfrm>
        </p:spPr>
        <p:txBody>
          <a:bodyPr/>
          <a:lstStyle/>
          <a:p>
            <a:r>
              <a:rPr lang="es-ES" dirty="0">
                <a:latin typeface="Century Gothic" charset="0"/>
              </a:rPr>
              <a:t>Similitudes.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Causas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Apoyo, ayuda e intervención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79478"/>
            <a:ext cx="2407693" cy="1075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89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Proceso de duelo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s-ES" dirty="0" smtClean="0">
              <a:cs typeface="+mn-cs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s-ES" dirty="0" smtClean="0">
                <a:cs typeface="+mn-cs"/>
              </a:rPr>
              <a:t>Negación.</a:t>
            </a:r>
          </a:p>
          <a:p>
            <a:pPr marL="457200" indent="-457200">
              <a:buFont typeface="Arial" charset="0"/>
              <a:buAutoNum type="alphaLcParenR"/>
              <a:defRPr/>
            </a:pPr>
            <a:endParaRPr lang="es-ES" dirty="0" smtClean="0">
              <a:cs typeface="+mn-cs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s-ES" dirty="0" smtClean="0">
                <a:cs typeface="+mn-cs"/>
              </a:rPr>
              <a:t>Irritación.</a:t>
            </a:r>
          </a:p>
          <a:p>
            <a:pPr marL="457200" indent="-457200">
              <a:buFont typeface="Arial" charset="0"/>
              <a:buAutoNum type="alphaLcParenR"/>
              <a:defRPr/>
            </a:pPr>
            <a:endParaRPr lang="es-ES" dirty="0" smtClean="0">
              <a:cs typeface="+mn-cs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s-ES" dirty="0" smtClean="0">
                <a:cs typeface="+mn-cs"/>
              </a:rPr>
              <a:t>Aceptación parcial.</a:t>
            </a:r>
          </a:p>
          <a:p>
            <a:pPr marL="457200" indent="-457200">
              <a:buFont typeface="Arial" charset="0"/>
              <a:buAutoNum type="alphaLcParenR"/>
              <a:defRPr/>
            </a:pPr>
            <a:endParaRPr lang="es-ES" dirty="0" smtClean="0">
              <a:cs typeface="+mn-cs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s-ES" dirty="0" smtClean="0">
                <a:cs typeface="+mn-cs"/>
              </a:rPr>
              <a:t>Aceptación integral.</a:t>
            </a:r>
          </a:p>
          <a:p>
            <a:pPr marL="457200" indent="-457200">
              <a:buFont typeface="Arial" charset="0"/>
              <a:buAutoNum type="alphaLcParenR"/>
              <a:defRPr/>
            </a:pPr>
            <a:endParaRPr lang="es-ES" dirty="0" smtClean="0">
              <a:cs typeface="+mn-cs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s-ES" dirty="0" smtClean="0">
                <a:cs typeface="+mn-cs"/>
              </a:rPr>
              <a:t>Aprendizaje.</a:t>
            </a:r>
          </a:p>
          <a:p>
            <a:pPr>
              <a:defRPr/>
            </a:pPr>
            <a:endParaRPr lang="es-ES" dirty="0"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67149"/>
            <a:ext cx="2407693" cy="10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ste es el nombre de la nueva botarga del Club Puebla">
            <a:extLst>
              <a:ext uri="{FF2B5EF4-FFF2-40B4-BE49-F238E27FC236}">
                <a16:creationId xmlns:lc="http://schemas.openxmlformats.org/drawingml/2006/lockedCanvas" xmlns:a16="http://schemas.microsoft.com/office/drawing/2014/main" xmlns="" id="{FAE079A2-12EF-4605-AB11-87E9B8B7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85" y="2322799"/>
            <a:ext cx="5833069" cy="30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Intervención</a:t>
            </a:r>
            <a:endParaRPr lang="es-ES" dirty="0"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006427" cy="4023360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cs typeface="+mn-cs"/>
              </a:rPr>
              <a:t>Descubrimiento del problema.</a:t>
            </a:r>
          </a:p>
          <a:p>
            <a:pPr>
              <a:defRPr/>
            </a:pPr>
            <a:endParaRPr lang="es-ES" dirty="0" smtClean="0">
              <a:cs typeface="+mn-cs"/>
            </a:endParaRPr>
          </a:p>
          <a:p>
            <a:pPr>
              <a:defRPr/>
            </a:pPr>
            <a:r>
              <a:rPr lang="es-ES" dirty="0" smtClean="0">
                <a:cs typeface="+mn-cs"/>
              </a:rPr>
              <a:t>¿Cuándo? ¿Cómo? ¿Porqué? ¿Para qué?</a:t>
            </a:r>
          </a:p>
          <a:p>
            <a:pPr>
              <a:defRPr/>
            </a:pPr>
            <a:endParaRPr lang="es-ES" dirty="0">
              <a:cs typeface="+mn-cs"/>
            </a:endParaRPr>
          </a:p>
          <a:p>
            <a:pPr>
              <a:defRPr/>
            </a:pPr>
            <a:r>
              <a:rPr lang="es-ES" dirty="0" smtClean="0">
                <a:cs typeface="+mn-cs"/>
              </a:rPr>
              <a:t>MOTIVACIÓN</a:t>
            </a:r>
          </a:p>
          <a:p>
            <a:pPr>
              <a:defRPr/>
            </a:pPr>
            <a:endParaRPr lang="es-ES" dirty="0">
              <a:cs typeface="+mn-cs"/>
            </a:endParaRPr>
          </a:p>
          <a:p>
            <a:pPr>
              <a:defRPr/>
            </a:pPr>
            <a:r>
              <a:rPr lang="es-ES" dirty="0" smtClean="0">
                <a:cs typeface="+mn-cs"/>
              </a:rPr>
              <a:t>Psicología de los campos de concentración y el confinamiento. </a:t>
            </a:r>
            <a:r>
              <a:rPr lang="es-ES" dirty="0" err="1" smtClean="0">
                <a:cs typeface="+mn-cs"/>
              </a:rPr>
              <a:t>Viktor</a:t>
            </a:r>
            <a:r>
              <a:rPr lang="es-ES" dirty="0" smtClean="0">
                <a:cs typeface="+mn-cs"/>
              </a:rPr>
              <a:t> Frankl.</a:t>
            </a:r>
          </a:p>
          <a:p>
            <a:pPr marL="0" indent="0">
              <a:buFont typeface="Arial" charset="0"/>
              <a:buNone/>
              <a:defRPr/>
            </a:pPr>
            <a:endParaRPr lang="es-ES" dirty="0" smtClean="0">
              <a:cs typeface="+mn-cs"/>
            </a:endParaRPr>
          </a:p>
          <a:p>
            <a:pPr>
              <a:defRPr/>
            </a:pPr>
            <a:endParaRPr lang="es-ES" dirty="0"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67149"/>
            <a:ext cx="2407693" cy="1075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19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Algunas técnicas</a:t>
            </a:r>
            <a:endParaRPr lang="es-ES" dirty="0">
              <a:cs typeface="+mj-cs"/>
            </a:endParaRPr>
          </a:p>
        </p:txBody>
      </p:sp>
      <p:sp>
        <p:nvSpPr>
          <p:cNvPr id="28674" name="Marcador de contenido 2"/>
          <p:cNvSpPr>
            <a:spLocks noGrp="1"/>
          </p:cNvSpPr>
          <p:nvPr>
            <p:ph idx="1"/>
          </p:nvPr>
        </p:nvSpPr>
        <p:spPr>
          <a:xfrm>
            <a:off x="1097280" y="1710892"/>
            <a:ext cx="10058400" cy="4882444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Century Gothic" charset="0"/>
              </a:rPr>
              <a:t>Trazo de objetivos.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Respiración, relajación, meditación. 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Visualización: evocación y a futuro.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Entrenamiento del pensamiento.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Manejo emocional.</a:t>
            </a:r>
          </a:p>
          <a:p>
            <a:endParaRPr lang="es-ES" dirty="0">
              <a:latin typeface="Century Gothic" charset="0"/>
            </a:endParaRPr>
          </a:p>
          <a:p>
            <a:r>
              <a:rPr lang="es-ES" dirty="0">
                <a:latin typeface="Century Gothic" charset="0"/>
              </a:rPr>
              <a:t>Hábitos. </a:t>
            </a:r>
            <a:r>
              <a:rPr lang="es-ES" dirty="0" err="1" smtClean="0">
                <a:latin typeface="Century Gothic" charset="0"/>
              </a:rPr>
              <a:t>Covey</a:t>
            </a:r>
            <a:r>
              <a:rPr lang="es-ES" dirty="0" smtClean="0">
                <a:latin typeface="Century Gothic" charset="0"/>
              </a:rPr>
              <a:t>.</a:t>
            </a:r>
          </a:p>
          <a:p>
            <a:pPr lvl="8"/>
            <a:r>
              <a:rPr lang="es-ES" dirty="0">
                <a:solidFill>
                  <a:srgbClr val="0000FF"/>
                </a:solidFill>
                <a:latin typeface="Century Gothic" charset="0"/>
              </a:rPr>
              <a:t>	</a:t>
            </a:r>
            <a:r>
              <a:rPr lang="es-ES" dirty="0" smtClean="0">
                <a:solidFill>
                  <a:srgbClr val="0000FF"/>
                </a:solidFill>
                <a:latin typeface="Century Gothic" charset="0"/>
              </a:rPr>
              <a:t>			</a:t>
            </a:r>
            <a:r>
              <a:rPr lang="es-ES" dirty="0" err="1" smtClean="0">
                <a:solidFill>
                  <a:srgbClr val="0000FF"/>
                </a:solidFill>
                <a:latin typeface="Century Gothic" charset="0"/>
              </a:rPr>
              <a:t>Yogi</a:t>
            </a:r>
            <a:r>
              <a:rPr lang="es-ES" dirty="0" smtClean="0">
                <a:solidFill>
                  <a:srgbClr val="0000FF"/>
                </a:solidFill>
                <a:latin typeface="Century Gothic" charset="0"/>
              </a:rPr>
              <a:t> Be</a:t>
            </a:r>
            <a:r>
              <a:rPr lang="es-ES" dirty="0" smtClean="0">
                <a:latin typeface="Century Gothic" charset="0"/>
              </a:rPr>
              <a:t>rra</a:t>
            </a:r>
            <a:endParaRPr lang="es-ES" dirty="0">
              <a:latin typeface="Century Gothic" charset="0"/>
            </a:endParaRPr>
          </a:p>
          <a:p>
            <a:endParaRPr lang="es-ES" dirty="0">
              <a:latin typeface="Century Gothic" charset="0"/>
            </a:endParaRPr>
          </a:p>
          <a:p>
            <a:endParaRPr lang="es-ES" dirty="0">
              <a:latin typeface="Century Gothic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67149"/>
            <a:ext cx="2407693" cy="10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G_20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35" y="1763045"/>
            <a:ext cx="4526523" cy="45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Precaución</a:t>
            </a:r>
            <a:endParaRPr lang="es-ES" dirty="0">
              <a:cs typeface="+mj-cs"/>
            </a:endParaRPr>
          </a:p>
        </p:txBody>
      </p:sp>
      <p:sp>
        <p:nvSpPr>
          <p:cNvPr id="3072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latin typeface="Century Gothic" charset="0"/>
              </a:rPr>
              <a:t>Evitar el perfeccionismo.</a:t>
            </a:r>
          </a:p>
          <a:p>
            <a:endParaRPr lang="es-ES">
              <a:latin typeface="Century Gothic" charset="0"/>
            </a:endParaRPr>
          </a:p>
          <a:p>
            <a:r>
              <a:rPr lang="es-ES">
                <a:latin typeface="Century Gothic" charset="0"/>
              </a:rPr>
              <a:t>Distribución adecuada del tiempo y las rutinas.</a:t>
            </a:r>
          </a:p>
          <a:p>
            <a:endParaRPr lang="es-ES">
              <a:latin typeface="Century Gothic" charset="0"/>
            </a:endParaRPr>
          </a:p>
          <a:p>
            <a:r>
              <a:rPr lang="es-ES">
                <a:latin typeface="Century Gothic" charset="0"/>
              </a:rPr>
              <a:t>Vivir el día con día.</a:t>
            </a:r>
          </a:p>
          <a:p>
            <a:endParaRPr lang="es-ES">
              <a:latin typeface="Century Gothic" charset="0"/>
            </a:endParaRPr>
          </a:p>
          <a:p>
            <a:r>
              <a:rPr lang="es-ES">
                <a:latin typeface="Century Gothic" charset="0"/>
              </a:rPr>
              <a:t>Enfocados en el presente y construyendo sueños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67149"/>
            <a:ext cx="2407693" cy="10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156435255188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54" y="2675391"/>
            <a:ext cx="4371496" cy="24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6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Objetivo</a:t>
            </a:r>
            <a:endParaRPr lang="es-ES" dirty="0"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30800" y="2132915"/>
            <a:ext cx="2705100" cy="3920618"/>
          </a:xfrm>
        </p:spPr>
        <p:txBody>
          <a:bodyPr/>
          <a:lstStyle/>
          <a:p>
            <a:pPr algn="ctr">
              <a:defRPr/>
            </a:pPr>
            <a:endParaRPr lang="es-ES" dirty="0" smtClean="0">
              <a:cs typeface="+mn-cs"/>
            </a:endParaRPr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r>
              <a:rPr lang="es-ES" dirty="0" smtClean="0">
                <a:cs typeface="+mn-cs"/>
              </a:rPr>
              <a:t>Superar el problema</a:t>
            </a:r>
          </a:p>
          <a:p>
            <a:pPr>
              <a:defRPr/>
            </a:pPr>
            <a:endParaRPr lang="es-ES" dirty="0">
              <a:cs typeface="+mn-cs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s-ES" dirty="0" smtClean="0">
                <a:cs typeface="+mn-cs"/>
              </a:rPr>
              <a:t>O</a:t>
            </a:r>
          </a:p>
          <a:p>
            <a:pPr>
              <a:defRPr/>
            </a:pPr>
            <a:endParaRPr lang="es-ES" dirty="0">
              <a:cs typeface="+mn-cs"/>
            </a:endParaRPr>
          </a:p>
          <a:p>
            <a:pPr algn="ctr">
              <a:defRPr/>
            </a:pPr>
            <a:r>
              <a:rPr lang="es-ES" dirty="0" smtClean="0">
                <a:cs typeface="+mn-cs"/>
              </a:rPr>
              <a:t>Entrenar grandeza</a:t>
            </a:r>
            <a:endParaRPr lang="es-ES" dirty="0"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998A1A-611F-4B6F-B4FC-A2BE1CF16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67149"/>
            <a:ext cx="2407693" cy="10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G_105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0881" y="2613232"/>
            <a:ext cx="4335694" cy="32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0;p18">
            <a:extLst>
              <a:ext uri="{FF2B5EF4-FFF2-40B4-BE49-F238E27FC236}">
                <a16:creationId xmlns="" xmlns:a16="http://schemas.microsoft.com/office/drawing/2014/main" id="{6A3A0B03-9846-4A04-A764-766CE8E0DB4E}"/>
              </a:ext>
            </a:extLst>
          </p:cNvPr>
          <p:cNvSpPr txBox="1">
            <a:spLocks/>
          </p:cNvSpPr>
          <p:nvPr/>
        </p:nvSpPr>
        <p:spPr>
          <a:xfrm>
            <a:off x="6477000" y="1002791"/>
            <a:ext cx="5434209" cy="10292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4200"/>
            </a:pPr>
            <a:r>
              <a:rPr lang="es-MX" sz="10000" b="1" spc="0" dirty="0">
                <a:ln/>
                <a:solidFill>
                  <a:schemeClr val="accent3"/>
                </a:solidFill>
                <a:latin typeface="Dancing Script" panose="020B0604020202020204" charset="0"/>
              </a:rPr>
              <a:t>Gracias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83B006E2-24A9-4C4F-9431-01D68AD4722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71471" y="232765"/>
            <a:ext cx="8783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20 Imagen" descr="No hay texto alternativo automático disponible.">
            <a:extLst>
              <a:ext uri="{FF2B5EF4-FFF2-40B4-BE49-F238E27FC236}">
                <a16:creationId xmlns="" xmlns:a16="http://schemas.microsoft.com/office/drawing/2014/main" id="{AC89BE50-3171-4250-8C37-0BE6588FE65E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27877" y="232765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7" descr="logott">
            <a:extLst>
              <a:ext uri="{FF2B5EF4-FFF2-40B4-BE49-F238E27FC236}">
                <a16:creationId xmlns="" xmlns:a16="http://schemas.microsoft.com/office/drawing/2014/main" id="{CDA9D7F5-F441-4A3C-978C-662459ABE58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6123" y="23276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n 34" descr="Captura de pantalla de un celular&#10;&#10;Descripción generada automáticamente">
            <a:extLst>
              <a:ext uri="{FF2B5EF4-FFF2-40B4-BE49-F238E27FC236}">
                <a16:creationId xmlns="" xmlns:a16="http://schemas.microsoft.com/office/drawing/2014/main" id="{232E8B2F-C86A-4876-A292-1BAAD8DC39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232765"/>
            <a:ext cx="5514309" cy="720000"/>
          </a:xfrm>
          <a:prstGeom prst="rect">
            <a:avLst/>
          </a:prstGeom>
        </p:spPr>
      </p:pic>
      <p:pic>
        <p:nvPicPr>
          <p:cNvPr id="16" name="Google Shape;14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252" y="1019069"/>
            <a:ext cx="3181325" cy="261798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41;p18"/>
          <p:cNvSpPr txBox="1">
            <a:spLocks/>
          </p:cNvSpPr>
          <p:nvPr/>
        </p:nvSpPr>
        <p:spPr>
          <a:xfrm>
            <a:off x="3208793" y="2823814"/>
            <a:ext cx="3478213" cy="3436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es-MX" sz="1800" u="sng" dirty="0" smtClean="0">
                <a:solidFill>
                  <a:schemeClr val="bg2">
                    <a:lumMod val="25000"/>
                  </a:schemeClr>
                </a:solidFill>
              </a:rPr>
              <a:t>crivas@clubpuebla.com</a:t>
            </a: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      psicotips</a:t>
            </a: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      Psicotips Claudia Rivas</a:t>
            </a: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      draclaudiarivas</a:t>
            </a: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MX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buFont typeface="Calibri" panose="020F0502020204030204" pitchFamily="34" charset="0"/>
              <a:buNone/>
            </a:pP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     + 52 1 55 5436 7873</a:t>
            </a:r>
            <a:endParaRPr lang="es-MX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 descr="IMG_10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051300"/>
            <a:ext cx="2222500" cy="1666875"/>
          </a:xfrm>
          <a:prstGeom prst="rect">
            <a:avLst/>
          </a:prstGeom>
        </p:spPr>
      </p:pic>
      <p:pic>
        <p:nvPicPr>
          <p:cNvPr id="9" name="Imagen 8" descr="maxresdefaul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21" y="2844800"/>
            <a:ext cx="5508978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Obstáculos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s-ES" dirty="0" smtClean="0"/>
              <a:t>El miembro “nuevo” del CT y el </a:t>
            </a:r>
            <a:r>
              <a:rPr lang="es-ES" dirty="0" err="1" smtClean="0"/>
              <a:t>staff</a:t>
            </a:r>
            <a:r>
              <a:rPr lang="es-ES" dirty="0" smtClean="0"/>
              <a:t>.</a:t>
            </a:r>
          </a:p>
          <a:p>
            <a:pPr>
              <a:buFont typeface="Wingdings" charset="2"/>
              <a:buChar char="u"/>
            </a:pPr>
            <a:endParaRPr lang="es-ES" dirty="0" smtClean="0"/>
          </a:p>
          <a:p>
            <a:pPr>
              <a:buFont typeface="Wingdings" charset="2"/>
              <a:buChar char="u"/>
            </a:pPr>
            <a:r>
              <a:rPr lang="es-ES" dirty="0" smtClean="0"/>
              <a:t>¿Cómo somos “introducidos” al equipo. ¿por donde llegamos?</a:t>
            </a:r>
          </a:p>
          <a:p>
            <a:pPr>
              <a:buFont typeface="Wingdings" charset="2"/>
              <a:buChar char="u"/>
            </a:pPr>
            <a:endParaRPr lang="es-ES" dirty="0" smtClean="0"/>
          </a:p>
          <a:p>
            <a:pPr>
              <a:buFont typeface="Wingdings" charset="2"/>
              <a:buChar char="u"/>
            </a:pPr>
            <a:r>
              <a:rPr lang="es-ES" dirty="0" smtClean="0"/>
              <a:t>Experiencias previas de la directiva, CT, </a:t>
            </a:r>
            <a:r>
              <a:rPr lang="es-ES" dirty="0" err="1" smtClean="0"/>
              <a:t>staff</a:t>
            </a:r>
            <a:r>
              <a:rPr lang="es-ES" dirty="0" smtClean="0"/>
              <a:t> y jugadores.</a:t>
            </a:r>
          </a:p>
          <a:p>
            <a:pPr>
              <a:buFont typeface="Wingdings" charset="2"/>
              <a:buChar char="u"/>
            </a:pPr>
            <a:endParaRPr lang="es-ES" dirty="0" smtClean="0"/>
          </a:p>
          <a:p>
            <a:pPr>
              <a:buFont typeface="Wingdings" charset="2"/>
              <a:buChar char="u"/>
            </a:pPr>
            <a:r>
              <a:rPr lang="es-ES" dirty="0" smtClean="0"/>
              <a:t>Liderazgo. ¿Ventajas de género?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r>
              <a:rPr lang="es-ES" dirty="0" smtClean="0"/>
              <a:t>Soledad del Psicólogo</a:t>
            </a:r>
          </a:p>
          <a:p>
            <a:pPr>
              <a:buFont typeface="Wingdings" charset="2"/>
              <a:buChar char="u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61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99"/>
          </a:xfrm>
        </p:spPr>
        <p:txBody>
          <a:bodyPr/>
          <a:lstStyle/>
          <a:p>
            <a:r>
              <a:rPr lang="es-ES" dirty="0" smtClean="0"/>
              <a:t>Algunas Soluciones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528795"/>
            <a:ext cx="10058400" cy="49069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u"/>
            </a:pPr>
            <a:r>
              <a:rPr lang="es-ES" dirty="0" smtClean="0"/>
              <a:t>El miembro “nuevo” del CT y el </a:t>
            </a:r>
            <a:r>
              <a:rPr lang="es-ES" dirty="0" err="1" smtClean="0"/>
              <a:t>staff</a:t>
            </a:r>
            <a:r>
              <a:rPr lang="es-ES" dirty="0" smtClean="0"/>
              <a:t>. “La zorra y el Principito”. “Domesticar”= Establecimiento del vínculo.</a:t>
            </a:r>
          </a:p>
          <a:p>
            <a:pPr>
              <a:buFont typeface="Wingdings" charset="2"/>
              <a:buChar char="u"/>
            </a:pPr>
            <a:endParaRPr lang="es-ES" dirty="0" smtClean="0"/>
          </a:p>
          <a:p>
            <a:pPr>
              <a:buFont typeface="Wingdings" charset="2"/>
              <a:buChar char="u"/>
            </a:pPr>
            <a:r>
              <a:rPr lang="es-ES" dirty="0" smtClean="0"/>
              <a:t>Vía Directiva. El problema de ser “institucional”. Generar confianza, lealtad. Ética profesional, “Secreto de confesión”. ¿Qué informar y qué no?</a:t>
            </a:r>
          </a:p>
          <a:p>
            <a:pPr>
              <a:buFont typeface="Wingdings" charset="2"/>
              <a:buChar char="u"/>
            </a:pPr>
            <a:endParaRPr lang="es-ES" dirty="0" smtClean="0"/>
          </a:p>
          <a:p>
            <a:pPr>
              <a:buFont typeface="Wingdings" charset="2"/>
              <a:buChar char="u"/>
            </a:pPr>
            <a:r>
              <a:rPr lang="es-ES" dirty="0" smtClean="0"/>
              <a:t>Investigar su pasado con la psicología del deporte. Compartir nuestro marco teórico y filosófico. Que si hago, que no (brujos, y otras vainas).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r>
              <a:rPr lang="es-ES" dirty="0" smtClean="0"/>
              <a:t>Hombres, cuidar el territorio del técnico, cuidar el liderazgo del técnico (psicólogo que “mandaba”.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r>
              <a:rPr lang="es-ES" dirty="0" smtClean="0"/>
              <a:t>Mujeres. Establecer límites (vestidor, cancha, viajes).</a:t>
            </a:r>
          </a:p>
          <a:p>
            <a:pPr>
              <a:buFont typeface="Wingdings" charset="2"/>
              <a:buChar char="u"/>
            </a:pPr>
            <a:endParaRPr lang="es-ES" dirty="0"/>
          </a:p>
          <a:p>
            <a:pPr>
              <a:buFont typeface="Wingdings" charset="2"/>
              <a:buChar char="u"/>
            </a:pPr>
            <a:r>
              <a:rPr lang="es-ES" dirty="0" smtClean="0"/>
              <a:t>Soledad del Psicólogo. Equipo de apoyo y confidencialidad.</a:t>
            </a:r>
          </a:p>
          <a:p>
            <a:pPr>
              <a:buFont typeface="Wingdings" charset="2"/>
              <a:buChar char="u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17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36376" y="5229201"/>
            <a:ext cx="246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92C7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ctrTitle"/>
          </p:nvPr>
        </p:nvSpPr>
        <p:spPr>
          <a:xfrm>
            <a:off x="750288" y="1039460"/>
            <a:ext cx="10174000" cy="258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Calibri"/>
              <a:buNone/>
            </a:pPr>
            <a:r>
              <a:rPr lang="es-ES_tradnl" sz="4400" dirty="0" smtClean="0">
                <a:solidFill>
                  <a:srgbClr val="000090"/>
                </a:solidFill>
                <a:latin typeface="Oswald"/>
                <a:ea typeface="Oswald"/>
                <a:cs typeface="Oswald"/>
                <a:sym typeface="Oswald"/>
              </a:rPr>
              <a:t>Psicología Aplicada En El Campo De Juego</a:t>
            </a:r>
            <a:br>
              <a:rPr lang="es-ES_tradnl" sz="4400" dirty="0" smtClean="0">
                <a:solidFill>
                  <a:srgbClr val="00009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s-ES_tradnl" sz="4400" dirty="0" smtClean="0">
                <a:solidFill>
                  <a:srgbClr val="000090"/>
                </a:solidFill>
                <a:latin typeface="Oswald"/>
                <a:ea typeface="Oswald"/>
                <a:cs typeface="Oswald"/>
                <a:sym typeface="Oswald"/>
              </a:rPr>
              <a:t>Equipo Puebla</a:t>
            </a:r>
            <a:endParaRPr sz="4400" dirty="0">
              <a:solidFill>
                <a:srgbClr val="00009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400" y="101600"/>
            <a:ext cx="1628437" cy="167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22721112037_9bf285f4eb_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38" y="3897989"/>
            <a:ext cx="4349662" cy="24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318955" y="-1"/>
            <a:ext cx="1076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s-MX">
                <a:latin typeface="Dancing Script"/>
                <a:ea typeface="Dancing Script"/>
                <a:cs typeface="Dancing Script"/>
                <a:sym typeface="Dancing Script"/>
              </a:rPr>
              <a:t>Misión</a:t>
            </a:r>
            <a:endParaRPr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02566" y="1734721"/>
            <a:ext cx="5121600" cy="455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s-MX" sz="2000" dirty="0">
                <a:latin typeface="Oswald"/>
                <a:ea typeface="Oswald"/>
                <a:cs typeface="Oswald"/>
                <a:sym typeface="Oswald"/>
              </a:rPr>
              <a:t>Enseñar, entrenar y desarrollar en nuestros deportistas y cuerpos técnicos multidisciplinarios, las capacidades y estrategias psicológicas necesarias para la alta competencia en la vida y en el futbol.</a:t>
            </a: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190500" algn="l" rtl="0">
              <a:spcBef>
                <a:spcPts val="56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s-MX" sz="2000" dirty="0">
                <a:latin typeface="Oswald"/>
                <a:ea typeface="Oswald"/>
                <a:cs typeface="Oswald"/>
                <a:sym typeface="Oswald"/>
              </a:rPr>
              <a:t>Favorecer que cada integrante del CLUB PUEBLA entrenara las capacidades psicológicas para desarrollarse como persona y  competidor de ALTO RENDIMIENTO con salud integral.</a:t>
            </a:r>
            <a:endParaRPr sz="2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23/05/19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4294967295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CLAUDIA ALICIA RIVAS GARZA</a:t>
            </a:r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633" y="5357096"/>
            <a:ext cx="959304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41" y="2630078"/>
            <a:ext cx="3840900" cy="21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318955" y="44624"/>
            <a:ext cx="1076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es-MX" sz="3000">
                <a:latin typeface="Dancing Script"/>
                <a:ea typeface="Dancing Script"/>
                <a:cs typeface="Dancing Script"/>
                <a:sym typeface="Dancing Script"/>
              </a:rPr>
              <a:t>Programación del entrenamiento </a:t>
            </a:r>
            <a:endParaRPr sz="30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es-MX" sz="3000">
                <a:latin typeface="Dancing Script"/>
                <a:ea typeface="Dancing Script"/>
                <a:cs typeface="Dancing Script"/>
                <a:sym typeface="Dancing Script"/>
              </a:rPr>
              <a:t>psicológico (</a:t>
            </a:r>
            <a:r>
              <a:rPr lang="es-MX" sz="3000" i="1">
                <a:latin typeface="Dancing Script"/>
                <a:ea typeface="Dancing Script"/>
                <a:cs typeface="Dancing Script"/>
                <a:sym typeface="Dancing Script"/>
              </a:rPr>
              <a:t>jugadores y entrenadores</a:t>
            </a:r>
            <a:r>
              <a:rPr lang="es-MX" sz="3000">
                <a:latin typeface="Dancing Script"/>
                <a:ea typeface="Dancing Script"/>
                <a:cs typeface="Dancing Script"/>
                <a:sym typeface="Dancing Script"/>
              </a:rPr>
              <a:t>)</a:t>
            </a:r>
            <a:endParaRPr sz="3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318955" y="1702842"/>
            <a:ext cx="10769600" cy="515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just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MX" sz="3000" dirty="0">
                <a:latin typeface="Oswald"/>
                <a:ea typeface="Oswald"/>
                <a:cs typeface="Oswald"/>
                <a:sym typeface="Oswald"/>
              </a:rPr>
              <a:t>Equipo</a:t>
            </a:r>
            <a:r>
              <a:rPr lang="es-MX" sz="3000" dirty="0" smtClean="0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s-MX" sz="3000" dirty="0" smtClean="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40 minutos día anterior al partido</a:t>
            </a:r>
            <a:r>
              <a:rPr lang="es-MX" sz="3000" dirty="0" smtClean="0">
                <a:latin typeface="Oswald"/>
                <a:ea typeface="Oswald"/>
                <a:cs typeface="Oswald"/>
                <a:sym typeface="Oswald"/>
              </a:rPr>
              <a:t>. Negociamos 20 minutos</a:t>
            </a:r>
            <a:r>
              <a:rPr lang="mr-IN" sz="3000" dirty="0" smtClean="0">
                <a:latin typeface="Oswald"/>
                <a:ea typeface="Oswald"/>
                <a:cs typeface="Oswald"/>
                <a:sym typeface="Oswald"/>
              </a:rPr>
              <a:t>…</a:t>
            </a:r>
            <a:r>
              <a:rPr lang="es-ES_tradnl" sz="3000" dirty="0" smtClean="0">
                <a:latin typeface="Oswald"/>
                <a:ea typeface="Oswald"/>
                <a:cs typeface="Oswald"/>
                <a:sym typeface="Oswald"/>
              </a:rPr>
              <a:t> a veces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76200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66700" algn="just" rtl="0">
              <a:spcBef>
                <a:spcPts val="480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MX" sz="3000" dirty="0">
                <a:latin typeface="Oswald"/>
                <a:ea typeface="Oswald"/>
                <a:cs typeface="Oswald"/>
                <a:sym typeface="Oswald"/>
              </a:rPr>
              <a:t>Individual: </a:t>
            </a:r>
            <a:r>
              <a:rPr lang="es-MX" sz="3000" dirty="0" smtClean="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15 a 45 minutos </a:t>
            </a:r>
            <a:r>
              <a:rPr lang="es-MX" sz="3000" dirty="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con cada jugador</a:t>
            </a:r>
            <a:r>
              <a:rPr lang="es-MX" sz="3000" dirty="0" smtClean="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es-MX" sz="3000" dirty="0" smtClean="0">
                <a:latin typeface="Oswald"/>
                <a:ea typeface="Oswald"/>
                <a:cs typeface="Oswald"/>
                <a:sym typeface="Oswald"/>
              </a:rPr>
              <a:t> / sesiones obligatorias con cada jugador de al menos 20 minutos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76200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66700" algn="just" rtl="0">
              <a:spcBef>
                <a:spcPts val="480"/>
              </a:spcBef>
              <a:spcAft>
                <a:spcPts val="0"/>
              </a:spcAft>
              <a:buSzPts val="3000"/>
              <a:buFont typeface="Oswald"/>
              <a:buChar char="•"/>
            </a:pPr>
            <a:r>
              <a:rPr lang="es-MX" sz="3000" dirty="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Asesoría al cuerpo técnico</a:t>
            </a:r>
            <a:r>
              <a:rPr lang="es-MX" sz="3000" dirty="0" smtClean="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s-MX" sz="3000" dirty="0" smtClean="0">
                <a:latin typeface="Oswald"/>
                <a:ea typeface="Oswald"/>
                <a:cs typeface="Oswald"/>
                <a:sym typeface="Oswald"/>
              </a:rPr>
              <a:t>Piano, piano. Cuidar la precipitación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76200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42900" lvl="0" indent="-76200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23/05/19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4294967295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CLAUDIA ALICIA RIVAS GARZA  </a:t>
            </a:r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9806" y="487145"/>
            <a:ext cx="959304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4">
            <a:alphaModFix/>
          </a:blip>
          <a:srcRect b="42922"/>
          <a:stretch/>
        </p:blipFill>
        <p:spPr>
          <a:xfrm>
            <a:off x="7003850" y="4907109"/>
            <a:ext cx="3538917" cy="145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19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318955" y="44624"/>
            <a:ext cx="1076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s-MX" dirty="0">
                <a:latin typeface="Dancing Script"/>
                <a:ea typeface="Dancing Script"/>
                <a:cs typeface="Dancing Script"/>
                <a:sym typeface="Dancing Script"/>
              </a:rPr>
              <a:t>Intervención</a:t>
            </a:r>
            <a:endParaRPr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343621" y="1553453"/>
            <a:ext cx="5316179" cy="48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19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lang="es-MX" sz="1800" dirty="0">
                <a:latin typeface="Oswald"/>
                <a:ea typeface="Oswald"/>
                <a:cs typeface="Oswald"/>
                <a:sym typeface="Oswald"/>
              </a:rPr>
              <a:t>Inicio desde la </a:t>
            </a:r>
            <a:r>
              <a:rPr lang="es-MX" sz="1800" dirty="0" smtClean="0">
                <a:latin typeface="Oswald"/>
                <a:ea typeface="Oswald"/>
                <a:cs typeface="Oswald"/>
                <a:sym typeface="Oswald"/>
              </a:rPr>
              <a:t>pretemporada Diciembre 2018, </a:t>
            </a:r>
            <a:r>
              <a:rPr lang="es-MX" sz="1800" dirty="0">
                <a:latin typeface="Oswald"/>
                <a:ea typeface="Oswald"/>
                <a:cs typeface="Oswald"/>
                <a:sym typeface="Oswald"/>
              </a:rPr>
              <a:t>con un acento principalmente colectivo, dinámicas de integración, trazo de objetivos y establecimiento de confianza, compromiso y vínculo con el área de Psicología.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0193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lang="es-MX" sz="1800" dirty="0">
                <a:latin typeface="Oswald"/>
                <a:ea typeface="Oswald"/>
                <a:cs typeface="Oswald"/>
                <a:sym typeface="Oswald"/>
              </a:rPr>
              <a:t>Se realizaron sesiones colectivas con un acento en el desarrollo de la rivalidad, agresividad positiva, cooperación y comunicación</a:t>
            </a:r>
            <a:r>
              <a:rPr lang="es-MX" sz="1800" dirty="0" smtClean="0"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342900" lvl="0" indent="-20193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SzPts val="1800"/>
              <a:buFont typeface="Oswald"/>
              <a:buChar char="•"/>
            </a:pPr>
            <a:endParaRPr lang="es-MX" sz="18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0193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lang="es-MX" sz="1800" dirty="0" smtClean="0">
                <a:latin typeface="Oswald"/>
                <a:ea typeface="Oswald"/>
                <a:cs typeface="Oswald"/>
                <a:sym typeface="Oswald"/>
              </a:rPr>
              <a:t>Integración, conocimiento, trazo de objetivos. Cuidado cuando los de resultado vienen de la directiva.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23/05/19</a:t>
            </a:r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633" y="5357096"/>
            <a:ext cx="959304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61" y="2601239"/>
            <a:ext cx="5257347" cy="28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6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223488" y="1738387"/>
            <a:ext cx="10769600" cy="36187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0030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dirty="0">
                <a:latin typeface="Oswald"/>
                <a:ea typeface="Oswald"/>
                <a:cs typeface="Oswald"/>
                <a:sym typeface="Oswald"/>
              </a:rPr>
              <a:t>Asesoría a los integrantes del CT, para incrementar su capacidad de comunicación,  liderazgo y compromiso en ellos y los jugadores</a:t>
            </a:r>
            <a:r>
              <a:rPr lang="es-MX" dirty="0" smtClean="0">
                <a:latin typeface="Oswald"/>
                <a:ea typeface="Oswald"/>
                <a:cs typeface="Oswald"/>
                <a:sym typeface="Oswald"/>
              </a:rPr>
              <a:t>. Cambios de D.T. Periodo de adaptación y turbulencia.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2400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dirty="0" smtClean="0">
                <a:latin typeface="Oswald"/>
                <a:ea typeface="Oswald"/>
                <a:cs typeface="Oswald"/>
                <a:sym typeface="Oswald"/>
              </a:rPr>
              <a:t>Se pidió la suspención </a:t>
            </a:r>
            <a:r>
              <a:rPr lang="es-MX" dirty="0">
                <a:latin typeface="Oswald"/>
                <a:ea typeface="Oswald"/>
                <a:cs typeface="Oswald"/>
                <a:sym typeface="Oswald"/>
              </a:rPr>
              <a:t>intervención colectiva; sin embargo, se trabajó de manera </a:t>
            </a:r>
            <a:r>
              <a:rPr lang="es-MX" dirty="0" smtClean="0">
                <a:latin typeface="Oswald"/>
                <a:ea typeface="Oswald"/>
                <a:cs typeface="Oswald"/>
                <a:sym typeface="Oswald"/>
              </a:rPr>
              <a:t>individual, posteriormente se retoma (y que ganamos</a:t>
            </a:r>
            <a:r>
              <a:rPr lang="mr-IN" dirty="0" smtClean="0">
                <a:latin typeface="Oswald"/>
                <a:ea typeface="Oswald"/>
                <a:cs typeface="Oswald"/>
                <a:sym typeface="Oswald"/>
              </a:rPr>
              <a:t>…</a:t>
            </a:r>
            <a:r>
              <a:rPr lang="es-ES_tradnl" dirty="0" smtClean="0">
                <a:latin typeface="Oswald"/>
                <a:ea typeface="Oswald"/>
                <a:cs typeface="Oswald"/>
                <a:sym typeface="Oswald"/>
              </a:rPr>
              <a:t>)</a:t>
            </a:r>
          </a:p>
          <a:p>
            <a:pPr marL="342900" lvl="0" indent="-2400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Oswald"/>
              <a:buChar char="•"/>
            </a:pPr>
            <a:r>
              <a:rPr lang="es-MX" dirty="0" smtClean="0">
                <a:latin typeface="Oswald"/>
                <a:ea typeface="Oswald"/>
                <a:cs typeface="Oswald"/>
                <a:sym typeface="Oswald"/>
              </a:rPr>
              <a:t>Intervención especiales. Lesiones y situaciones familiares extra cancha</a:t>
            </a:r>
            <a:endParaRPr dirty="0"/>
          </a:p>
        </p:txBody>
      </p:sp>
      <p:sp>
        <p:nvSpPr>
          <p:cNvPr id="98" name="Google Shape;98;p13"/>
          <p:cNvSpPr>
            <a:spLocks noGrp="1"/>
          </p:cNvSpPr>
          <p:nvPr>
            <p:ph type="sldNum" idx="12"/>
          </p:nvPr>
        </p:nvSpPr>
        <p:spPr>
          <a:xfrm>
            <a:off x="11375717" y="5648960"/>
            <a:ext cx="731600" cy="396300"/>
          </a:xfrm>
          <a:prstGeom prst="bracketPair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633" y="5357096"/>
            <a:ext cx="959304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 l="5167" t="23582" r="11220" b="28091"/>
          <a:stretch/>
        </p:blipFill>
        <p:spPr>
          <a:xfrm>
            <a:off x="629967" y="4788274"/>
            <a:ext cx="10193933" cy="16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6;p12"/>
          <p:cNvSpPr txBox="1">
            <a:spLocks noGrp="1"/>
          </p:cNvSpPr>
          <p:nvPr>
            <p:ph type="title"/>
          </p:nvPr>
        </p:nvSpPr>
        <p:spPr>
          <a:xfrm>
            <a:off x="518379" y="401488"/>
            <a:ext cx="1076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s-MX" dirty="0">
                <a:latin typeface="Dancing Script"/>
                <a:ea typeface="Dancing Script"/>
                <a:cs typeface="Dancing Script"/>
                <a:sym typeface="Dancing Script"/>
              </a:rPr>
              <a:t>Intervención</a:t>
            </a:r>
            <a:endParaRPr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386396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565</TotalTime>
  <Words>1242</Words>
  <Application>Microsoft Macintosh PowerPoint</Application>
  <PresentationFormat>Personalizado</PresentationFormat>
  <Paragraphs>264</Paragraphs>
  <Slides>27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Retrospección</vt:lpstr>
      <vt:lpstr>Superando obstáculos en la Intervención Psicológica dentro de un equipo profesional en el  Futbol Mexicano.</vt:lpstr>
      <vt:lpstr>Introducción </vt:lpstr>
      <vt:lpstr>Obstáculos</vt:lpstr>
      <vt:lpstr>Algunas Soluciones</vt:lpstr>
      <vt:lpstr>Psicología Aplicada En El Campo De Juego Equipo Puebla</vt:lpstr>
      <vt:lpstr>Misión</vt:lpstr>
      <vt:lpstr>Programación del entrenamiento  psicológico (jugadores y entrenadores)</vt:lpstr>
      <vt:lpstr>Intervención</vt:lpstr>
      <vt:lpstr>Intervención</vt:lpstr>
      <vt:lpstr>Individuales</vt:lpstr>
      <vt:lpstr>Presentación de PowerPoint</vt:lpstr>
      <vt:lpstr> Logros</vt:lpstr>
      <vt:lpstr> Logros</vt:lpstr>
      <vt:lpstr>Presentación de PowerPoint</vt:lpstr>
      <vt:lpstr>Primera División</vt:lpstr>
      <vt:lpstr>Primera División</vt:lpstr>
      <vt:lpstr>El reto del Virus</vt:lpstr>
      <vt:lpstr>Factor Sorpresa</vt:lpstr>
      <vt:lpstr>Él Deportista</vt:lpstr>
      <vt:lpstr>Situaciones –Síntomas-  en la crisis</vt:lpstr>
      <vt:lpstr>Tristeza vs Depresión</vt:lpstr>
      <vt:lpstr>Proceso de duelo</vt:lpstr>
      <vt:lpstr>Intervención</vt:lpstr>
      <vt:lpstr>Algunas técnicas</vt:lpstr>
      <vt:lpstr>Precaución</vt:lpstr>
      <vt:lpstr>Objetivo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Psicológica </dc:title>
  <dc:creator>Yesica Jiménez Arcos</dc:creator>
  <cp:lastModifiedBy>Claudia Rivas</cp:lastModifiedBy>
  <cp:revision>53</cp:revision>
  <dcterms:created xsi:type="dcterms:W3CDTF">2019-11-20T14:42:33Z</dcterms:created>
  <dcterms:modified xsi:type="dcterms:W3CDTF">2020-05-18T00:09:39Z</dcterms:modified>
</cp:coreProperties>
</file>